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77" r:id="rId3"/>
    <p:sldId id="280" r:id="rId4"/>
    <p:sldId id="278" r:id="rId5"/>
    <p:sldId id="279" r:id="rId6"/>
    <p:sldId id="284" r:id="rId7"/>
    <p:sldId id="281" r:id="rId8"/>
    <p:sldId id="285" r:id="rId9"/>
    <p:sldId id="282" r:id="rId10"/>
    <p:sldId id="283" r:id="rId11"/>
    <p:sldId id="286" r:id="rId12"/>
    <p:sldId id="287" r:id="rId13"/>
    <p:sldId id="288" r:id="rId14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2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6E1E6E-2919-4134-8259-0F3C308B7D8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06BDF99-FFAB-4649-9846-0296CBFC9707}">
      <dgm:prSet phldrT="[Text]"/>
      <dgm:spPr>
        <a:solidFill>
          <a:schemeClr val="accent1">
            <a:hueOff val="0"/>
            <a:satOff val="0"/>
            <a:lumOff val="0"/>
          </a:schemeClr>
        </a:solidFill>
        <a:ln cmpd="sng"/>
      </dgm:spPr>
      <dgm:t>
        <a:bodyPr anchor="t" anchorCtr="0"/>
        <a:lstStyle/>
        <a:p>
          <a:r>
            <a:rPr lang="en-AU" b="1" dirty="0" smtClean="0"/>
            <a:t>Policy-makers</a:t>
          </a:r>
          <a:endParaRPr lang="en-AU" b="1" dirty="0"/>
        </a:p>
      </dgm:t>
    </dgm:pt>
    <dgm:pt modelId="{9F5301F6-12CF-46DD-86CB-D107D558142F}" type="parTrans" cxnId="{7790E3AD-39B9-42CE-9BC9-A3B2A9A3962A}">
      <dgm:prSet/>
      <dgm:spPr/>
      <dgm:t>
        <a:bodyPr/>
        <a:lstStyle/>
        <a:p>
          <a:endParaRPr lang="en-AU"/>
        </a:p>
      </dgm:t>
    </dgm:pt>
    <dgm:pt modelId="{EA2D1410-07E2-4247-B71D-D7A536582D22}" type="sibTrans" cxnId="{7790E3AD-39B9-42CE-9BC9-A3B2A9A3962A}">
      <dgm:prSet/>
      <dgm:spPr/>
      <dgm:t>
        <a:bodyPr/>
        <a:lstStyle/>
        <a:p>
          <a:endParaRPr lang="en-AU"/>
        </a:p>
      </dgm:t>
    </dgm:pt>
    <dgm:pt modelId="{39F73E85-EBFF-4302-A1B0-7D069C6E9E25}">
      <dgm:prSet phldrT="[Text]"/>
      <dgm:spPr>
        <a:ln cmpd="sng"/>
      </dgm:spPr>
      <dgm:t>
        <a:bodyPr anchor="t" anchorCtr="0"/>
        <a:lstStyle/>
        <a:p>
          <a:pPr algn="l"/>
          <a:r>
            <a:rPr lang="en-AU" b="1" dirty="0" smtClean="0"/>
            <a:t>Statisticians</a:t>
          </a:r>
          <a:endParaRPr lang="en-AU" b="1" dirty="0"/>
        </a:p>
      </dgm:t>
    </dgm:pt>
    <dgm:pt modelId="{CDE77B73-1D55-4FA5-AF07-B953B41695B3}" type="parTrans" cxnId="{F84B63FC-3BD6-4ED4-9369-80B5FB6B0E31}">
      <dgm:prSet/>
      <dgm:spPr/>
      <dgm:t>
        <a:bodyPr/>
        <a:lstStyle/>
        <a:p>
          <a:endParaRPr lang="en-AU"/>
        </a:p>
      </dgm:t>
    </dgm:pt>
    <dgm:pt modelId="{35EA595D-00CD-446D-B397-17F1636C4C11}" type="sibTrans" cxnId="{F84B63FC-3BD6-4ED4-9369-80B5FB6B0E31}">
      <dgm:prSet/>
      <dgm:spPr/>
      <dgm:t>
        <a:bodyPr/>
        <a:lstStyle/>
        <a:p>
          <a:endParaRPr lang="en-AU"/>
        </a:p>
      </dgm:t>
    </dgm:pt>
    <dgm:pt modelId="{C878245F-05C4-4D14-A505-901F4E135639}" type="pres">
      <dgm:prSet presAssocID="{E36E1E6E-2919-4134-8259-0F3C308B7D8E}" presName="compositeShape" presStyleCnt="0">
        <dgm:presLayoutVars>
          <dgm:chMax val="7"/>
          <dgm:dir/>
          <dgm:resizeHandles val="exact"/>
        </dgm:presLayoutVars>
      </dgm:prSet>
      <dgm:spPr/>
    </dgm:pt>
    <dgm:pt modelId="{806D3AE1-789D-42BE-878C-80CF43904AB3}" type="pres">
      <dgm:prSet presAssocID="{106BDF99-FFAB-4649-9846-0296CBFC9707}" presName="circ1" presStyleLbl="vennNode1" presStyleIdx="0" presStyleCnt="2" custScaleX="143789"/>
      <dgm:spPr/>
      <dgm:t>
        <a:bodyPr/>
        <a:lstStyle/>
        <a:p>
          <a:endParaRPr lang="en-AU"/>
        </a:p>
      </dgm:t>
    </dgm:pt>
    <dgm:pt modelId="{71F3A04F-4E57-4468-B722-B16201891697}" type="pres">
      <dgm:prSet presAssocID="{106BDF99-FFAB-4649-9846-0296CBFC970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31D0D5E-B17E-4768-ACF9-83104B207BBA}" type="pres">
      <dgm:prSet presAssocID="{39F73E85-EBFF-4302-A1B0-7D069C6E9E25}" presName="circ2" presStyleLbl="vennNode1" presStyleIdx="1" presStyleCnt="2" custScaleX="116454" custScaleY="99770" custLinFactNeighborX="-5172" custLinFactNeighborY="1640"/>
      <dgm:spPr/>
      <dgm:t>
        <a:bodyPr/>
        <a:lstStyle/>
        <a:p>
          <a:endParaRPr lang="en-AU"/>
        </a:p>
      </dgm:t>
    </dgm:pt>
    <dgm:pt modelId="{121726E1-E7C4-4062-96E1-DCCE4DA78982}" type="pres">
      <dgm:prSet presAssocID="{39F73E85-EBFF-4302-A1B0-7D069C6E9E2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A625A01E-E322-4B90-96F9-C79B5B048DB0}" type="presOf" srcId="{106BDF99-FFAB-4649-9846-0296CBFC9707}" destId="{71F3A04F-4E57-4468-B722-B16201891697}" srcOrd="1" destOrd="0" presId="urn:microsoft.com/office/officeart/2005/8/layout/venn1"/>
    <dgm:cxn modelId="{8E6C582F-CF4D-411D-A010-F9CCF87EAABE}" type="presOf" srcId="{39F73E85-EBFF-4302-A1B0-7D069C6E9E25}" destId="{121726E1-E7C4-4062-96E1-DCCE4DA78982}" srcOrd="1" destOrd="0" presId="urn:microsoft.com/office/officeart/2005/8/layout/venn1"/>
    <dgm:cxn modelId="{A091F86B-ECF1-4354-8064-92DB1BAEF09D}" type="presOf" srcId="{39F73E85-EBFF-4302-A1B0-7D069C6E9E25}" destId="{A31D0D5E-B17E-4768-ACF9-83104B207BBA}" srcOrd="0" destOrd="0" presId="urn:microsoft.com/office/officeart/2005/8/layout/venn1"/>
    <dgm:cxn modelId="{F84B63FC-3BD6-4ED4-9369-80B5FB6B0E31}" srcId="{E36E1E6E-2919-4134-8259-0F3C308B7D8E}" destId="{39F73E85-EBFF-4302-A1B0-7D069C6E9E25}" srcOrd="1" destOrd="0" parTransId="{CDE77B73-1D55-4FA5-AF07-B953B41695B3}" sibTransId="{35EA595D-00CD-446D-B397-17F1636C4C11}"/>
    <dgm:cxn modelId="{7790E3AD-39B9-42CE-9BC9-A3B2A9A3962A}" srcId="{E36E1E6E-2919-4134-8259-0F3C308B7D8E}" destId="{106BDF99-FFAB-4649-9846-0296CBFC9707}" srcOrd="0" destOrd="0" parTransId="{9F5301F6-12CF-46DD-86CB-D107D558142F}" sibTransId="{EA2D1410-07E2-4247-B71D-D7A536582D22}"/>
    <dgm:cxn modelId="{0D734589-706D-44C2-B88F-F35D530599EB}" type="presOf" srcId="{106BDF99-FFAB-4649-9846-0296CBFC9707}" destId="{806D3AE1-789D-42BE-878C-80CF43904AB3}" srcOrd="0" destOrd="0" presId="urn:microsoft.com/office/officeart/2005/8/layout/venn1"/>
    <dgm:cxn modelId="{2F22C66A-80FD-4B47-8977-A4DC4654850A}" type="presOf" srcId="{E36E1E6E-2919-4134-8259-0F3C308B7D8E}" destId="{C878245F-05C4-4D14-A505-901F4E135639}" srcOrd="0" destOrd="0" presId="urn:microsoft.com/office/officeart/2005/8/layout/venn1"/>
    <dgm:cxn modelId="{F133BB73-36B2-4277-9847-7FF1AEB077C9}" type="presParOf" srcId="{C878245F-05C4-4D14-A505-901F4E135639}" destId="{806D3AE1-789D-42BE-878C-80CF43904AB3}" srcOrd="0" destOrd="0" presId="urn:microsoft.com/office/officeart/2005/8/layout/venn1"/>
    <dgm:cxn modelId="{A411F34B-7015-4F86-AA3F-1403E0FAD7A9}" type="presParOf" srcId="{C878245F-05C4-4D14-A505-901F4E135639}" destId="{71F3A04F-4E57-4468-B722-B16201891697}" srcOrd="1" destOrd="0" presId="urn:microsoft.com/office/officeart/2005/8/layout/venn1"/>
    <dgm:cxn modelId="{BAEAE7DC-9535-44B3-9C28-6A1C1506C0EA}" type="presParOf" srcId="{C878245F-05C4-4D14-A505-901F4E135639}" destId="{A31D0D5E-B17E-4768-ACF9-83104B207BBA}" srcOrd="2" destOrd="0" presId="urn:microsoft.com/office/officeart/2005/8/layout/venn1"/>
    <dgm:cxn modelId="{BE407DA8-0DF7-4E8C-A362-81B5EE8E795D}" type="presParOf" srcId="{C878245F-05C4-4D14-A505-901F4E135639}" destId="{121726E1-E7C4-4062-96E1-DCCE4DA7898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D3AE1-789D-42BE-878C-80CF43904AB3}">
      <dsp:nvSpPr>
        <dsp:cNvPr id="0" name=""/>
        <dsp:cNvSpPr/>
      </dsp:nvSpPr>
      <dsp:spPr>
        <a:xfrm>
          <a:off x="-430325" y="105282"/>
          <a:ext cx="5621670" cy="3909666"/>
        </a:xfrm>
        <a:prstGeom prst="ellipse">
          <a:avLst/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500" b="1" kern="1200" dirty="0" smtClean="0"/>
            <a:t>Policy-makers</a:t>
          </a:r>
          <a:endParaRPr lang="en-AU" sz="3500" b="1" kern="1200" dirty="0"/>
        </a:p>
      </dsp:txBody>
      <dsp:txXfrm>
        <a:off x="354682" y="566316"/>
        <a:ext cx="3241323" cy="2987599"/>
      </dsp:txXfrm>
    </dsp:sp>
    <dsp:sp modelId="{A31D0D5E-B17E-4768-ACF9-83104B207BBA}">
      <dsp:nvSpPr>
        <dsp:cNvPr id="0" name=""/>
        <dsp:cNvSpPr/>
      </dsp:nvSpPr>
      <dsp:spPr>
        <a:xfrm>
          <a:off x="2719598" y="173897"/>
          <a:ext cx="4552962" cy="39006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500" b="1" kern="1200" dirty="0" smtClean="0"/>
            <a:t>Statisticians</a:t>
          </a:r>
          <a:endParaRPr lang="en-AU" sz="3500" b="1" kern="1200" dirty="0"/>
        </a:p>
      </dsp:txBody>
      <dsp:txXfrm>
        <a:off x="4011655" y="633870"/>
        <a:ext cx="2625131" cy="2980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6EC8A0-5F25-4702-8120-1AE2C43E4B40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196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5E887-8286-4EFE-8219-7E56E2AE209A}" type="slidenum">
              <a:rPr lang="en-AU"/>
              <a:pPr/>
              <a:t>1</a:t>
            </a:fld>
            <a:endParaRPr lang="en-A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EC8A0-5F25-4702-8120-1AE2C43E4B40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9428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EC8A0-5F25-4702-8120-1AE2C43E4B40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4866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EC8A0-5F25-4702-8120-1AE2C43E4B40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0587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EC8A0-5F25-4702-8120-1AE2C43E4B40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8384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EC8A0-5F25-4702-8120-1AE2C43E4B40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9943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EC8A0-5F25-4702-8120-1AE2C43E4B40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61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EC8A0-5F25-4702-8120-1AE2C43E4B40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809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EC8A0-5F25-4702-8120-1AE2C43E4B40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6015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EC8A0-5F25-4702-8120-1AE2C43E4B40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7084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EC8A0-5F25-4702-8120-1AE2C43E4B40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3764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EC8A0-5F25-4702-8120-1AE2C43E4B40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8060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EC8A0-5F25-4702-8120-1AE2C43E4B40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528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4825" y="1484313"/>
            <a:ext cx="6683375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3240088"/>
            <a:ext cx="5503862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501775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763963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59575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5432490-E417-4BCA-B786-FECD6001C5A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6EE6C-D055-440D-84CC-502C8D424F6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8963" y="274638"/>
            <a:ext cx="174783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2275" y="274638"/>
            <a:ext cx="509428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769D1-157A-447D-9AFC-2C4D37575D2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AE874-9DC9-4449-959D-80EE5599ED50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9103E-1F13-4DBC-9948-7CFB8181E4E0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2275" y="1600200"/>
            <a:ext cx="34210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5738" y="1600200"/>
            <a:ext cx="34210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D68A4-7639-4E80-A211-6BC49EED5AA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A9008-B689-479F-A7D4-628A9FF031B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F5438-C833-44DD-829E-F88095F5748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5AD55-3AEA-4B33-ADB2-1E17996F6C9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65104-03A5-4BB5-AB31-7AAEEC22C93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FD38A-471B-4428-9D4D-BE32DF53758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 b="-29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600200"/>
            <a:ext cx="69945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03350" y="6245225"/>
            <a:ext cx="2016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8063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BDBB5F-2035-49DA-90E5-BD0E366129FC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83668" y="2204864"/>
            <a:ext cx="7560332" cy="1836204"/>
          </a:xfrm>
        </p:spPr>
        <p:txBody>
          <a:bodyPr/>
          <a:lstStyle/>
          <a:p>
            <a:r>
              <a:rPr lang="en-AU" sz="3800" b="1" dirty="0" smtClean="0"/>
              <a:t>Examining data needs -- perspectives and assessments</a:t>
            </a:r>
            <a:endParaRPr lang="en-AU" sz="38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03748" y="4725144"/>
            <a:ext cx="5503862" cy="1462088"/>
          </a:xfrm>
        </p:spPr>
        <p:txBody>
          <a:bodyPr/>
          <a:lstStyle/>
          <a:p>
            <a:r>
              <a:rPr lang="en-AU" sz="2400" dirty="0"/>
              <a:t>Peter Harper</a:t>
            </a:r>
          </a:p>
          <a:p>
            <a:r>
              <a:rPr lang="en-AU" sz="2400" dirty="0" smtClean="0"/>
              <a:t>Acting Australian Statistician</a:t>
            </a:r>
            <a:endParaRPr lang="en-AU" sz="2400" dirty="0"/>
          </a:p>
          <a:p>
            <a:r>
              <a:rPr lang="en-AU" sz="2400" dirty="0"/>
              <a:t>Australian Bureau of Statistics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3708" y="728700"/>
            <a:ext cx="6041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Open Working Group on Sustainable Development Goals</a:t>
            </a:r>
          </a:p>
          <a:p>
            <a:r>
              <a:rPr lang="en-AU" dirty="0" smtClean="0"/>
              <a:t>Informal meeting on </a:t>
            </a:r>
            <a:r>
              <a:rPr lang="en-AU" dirty="0"/>
              <a:t>m</a:t>
            </a:r>
            <a:r>
              <a:rPr lang="en-AU" dirty="0" smtClean="0"/>
              <a:t>easuring progress </a:t>
            </a:r>
          </a:p>
          <a:p>
            <a:r>
              <a:rPr lang="en-AU" dirty="0" smtClean="0"/>
              <a:t>17 December 2013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Big data – a silver bullet?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275" y="1600200"/>
            <a:ext cx="6994525" cy="4709120"/>
          </a:xfrm>
        </p:spPr>
        <p:txBody>
          <a:bodyPr/>
          <a:lstStyle/>
          <a:p>
            <a:r>
              <a:rPr lang="en-AU" sz="2400" dirty="0" smtClean="0"/>
              <a:t>Big data offers enormous potential for increasing statistical information for relatively small costs</a:t>
            </a:r>
          </a:p>
          <a:p>
            <a:r>
              <a:rPr lang="en-AU" sz="2400" dirty="0" smtClean="0"/>
              <a:t>However big data is often uncertain, of varying accuracy, biased, ‘dirty’ and unstructured</a:t>
            </a:r>
          </a:p>
          <a:p>
            <a:r>
              <a:rPr lang="en-AU" sz="2400" dirty="0" smtClean="0"/>
              <a:t>Big data needs to be ‘tamed’ to make it fit for purpose from a statistical perspective</a:t>
            </a:r>
          </a:p>
          <a:p>
            <a:r>
              <a:rPr lang="en-AU" sz="2400" dirty="0" smtClean="0"/>
              <a:t>This requires investments in technology and methodology </a:t>
            </a:r>
          </a:p>
          <a:p>
            <a:r>
              <a:rPr lang="en-AU" sz="2400" dirty="0" smtClean="0"/>
              <a:t>National statistical offices are well-placed to unlock the statistical value of big data and make it accessible for policy makers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 smtClean="0"/>
              <a:t>Frameworks for measuring progress and sustainability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200" dirty="0" smtClean="0"/>
              <a:t>Official statisticians have extensive experience in developing frameworks for measuring progress and sustainability, both at the national and international level</a:t>
            </a:r>
          </a:p>
          <a:p>
            <a:pPr lvl="1"/>
            <a:r>
              <a:rPr lang="en-AU" sz="1800" dirty="0" smtClean="0"/>
              <a:t>Eg EU2020 target/indicator setting, OECD green growth and better life initiatives, UNECE/OECD/</a:t>
            </a:r>
            <a:r>
              <a:rPr lang="en-AU" sz="1800" dirty="0" err="1" smtClean="0"/>
              <a:t>Eurostat</a:t>
            </a:r>
            <a:r>
              <a:rPr lang="en-AU" sz="1800" dirty="0" smtClean="0"/>
              <a:t> framework to measure sustainable development, ABS Measures of Australia’s Progress</a:t>
            </a:r>
          </a:p>
          <a:p>
            <a:r>
              <a:rPr lang="en-AU" sz="2200" dirty="0" smtClean="0"/>
              <a:t>These frameworks also have relevance from a policy as well as statistical perspective and policy makers should tap into this expertise as they consider the conceptual frameworks to underpin the post 2015 development agenda</a:t>
            </a:r>
          </a:p>
          <a:p>
            <a:r>
              <a:rPr lang="en-AU" sz="2200" dirty="0" smtClean="0"/>
              <a:t>It is disappointing to see that this expertise was not recognised in either the HLP or SDSN reports</a:t>
            </a:r>
            <a:endParaRPr lang="en-AU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668344" cy="1143000"/>
          </a:xfrm>
        </p:spPr>
        <p:txBody>
          <a:bodyPr/>
          <a:lstStyle/>
          <a:p>
            <a:r>
              <a:rPr lang="en-AU" sz="4000" dirty="0" smtClean="0"/>
              <a:t>Statistics as a development </a:t>
            </a:r>
            <a:r>
              <a:rPr lang="en-AU" sz="4000" dirty="0" smtClean="0"/>
              <a:t>target</a:t>
            </a:r>
            <a:r>
              <a:rPr lang="en-AU" sz="4000" dirty="0" smtClean="0"/>
              <a:t>?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Without high quality statistics, development cannot be measured, monitored and managed</a:t>
            </a:r>
          </a:p>
          <a:p>
            <a:r>
              <a:rPr lang="en-AU" sz="2400" dirty="0" smtClean="0"/>
              <a:t>More generally, high quality official statistics are a critical component of effective governance, which itself is recognised as an aspect of development</a:t>
            </a:r>
          </a:p>
          <a:p>
            <a:r>
              <a:rPr lang="en-AU" sz="2400" dirty="0" smtClean="0"/>
              <a:t>Should there be a development </a:t>
            </a:r>
            <a:r>
              <a:rPr lang="en-AU" sz="2400" dirty="0" smtClean="0"/>
              <a:t>target</a:t>
            </a:r>
            <a:r>
              <a:rPr lang="en-AU" sz="2400" dirty="0" smtClean="0"/>
              <a:t> relating to </a:t>
            </a:r>
            <a:r>
              <a:rPr lang="en-AU" sz="2400" dirty="0" smtClean="0"/>
              <a:t>an effective official statistical </a:t>
            </a:r>
            <a:r>
              <a:rPr lang="en-AU" sz="2400" dirty="0" smtClean="0"/>
              <a:t>systems?</a:t>
            </a:r>
            <a:endParaRPr lang="en-AU" sz="2400" dirty="0" smtClean="0"/>
          </a:p>
          <a:p>
            <a:pPr lvl="1"/>
            <a:r>
              <a:rPr lang="en-AU" sz="2000" dirty="0" smtClean="0"/>
              <a:t>The measurement of a country’s population is vital to the measurement of sustainability, so there should be a special focus on universal and effective civil registration and vital statistics systems which are the essential underpinnings of population measurement</a:t>
            </a:r>
          </a:p>
          <a:p>
            <a:pPr lvl="1"/>
            <a:endParaRPr lang="en-A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958118"/>
          </a:xfrm>
        </p:spPr>
        <p:txBody>
          <a:bodyPr/>
          <a:lstStyle/>
          <a:p>
            <a:r>
              <a:rPr lang="en-AU" sz="4000" dirty="0" smtClean="0"/>
              <a:t>The last word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275" y="1268760"/>
            <a:ext cx="7200205" cy="5040560"/>
          </a:xfrm>
        </p:spPr>
        <p:txBody>
          <a:bodyPr/>
          <a:lstStyle/>
          <a:p>
            <a:r>
              <a:rPr lang="en-AU" sz="2200" dirty="0" smtClean="0"/>
              <a:t>Effective measurement will be a critical underpinning of the assessment of progress in the post-2015 world</a:t>
            </a:r>
          </a:p>
          <a:p>
            <a:r>
              <a:rPr lang="en-AU" sz="2200" dirty="0" smtClean="0"/>
              <a:t>This will only occur if there is a strong partnership between policy-makers and official statisticians</a:t>
            </a:r>
          </a:p>
          <a:p>
            <a:pPr lvl="1"/>
            <a:r>
              <a:rPr lang="en-AU" sz="2200" dirty="0" smtClean="0"/>
              <a:t>The focus will be on indicators, but targets and datasets also require attention</a:t>
            </a:r>
          </a:p>
          <a:p>
            <a:r>
              <a:rPr lang="en-AU" sz="2200" dirty="0" smtClean="0"/>
              <a:t>The recognition of the importance of data in both the HLP and SDSN reports is welcome, but we are early stages</a:t>
            </a:r>
          </a:p>
          <a:p>
            <a:pPr lvl="1"/>
            <a:r>
              <a:rPr lang="en-AU" sz="2200" dirty="0" smtClean="0"/>
              <a:t>Significant attention is needed to ensure that statistics, particularly in developing countries, can meet the requirements of the post 2015 world</a:t>
            </a:r>
          </a:p>
          <a:p>
            <a:r>
              <a:rPr lang="en-AU" sz="2200" dirty="0" smtClean="0"/>
              <a:t>Official statisticians at both the national and international level are ready and keen to work with policy-makers to achieve an effective partnership</a:t>
            </a:r>
            <a:endParaRPr lang="en-AU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800" dirty="0" smtClean="0"/>
              <a:t>The High-Level Panel (HLP) of Eminent Persons on the Post-2015 Development Agenda </a:t>
            </a:r>
            <a:r>
              <a:rPr lang="en-AU" sz="2800" i="1" dirty="0" smtClean="0"/>
              <a:t>A New Global Partnership </a:t>
            </a:r>
            <a:r>
              <a:rPr lang="en-AU" sz="2800" dirty="0" smtClean="0"/>
              <a:t>(May 2013) and the Sustainable Development Solutions Network (SDSN) </a:t>
            </a:r>
            <a:r>
              <a:rPr lang="en-AU" sz="2800" i="1" dirty="0" smtClean="0"/>
              <a:t>An Action Agenda for Sustainable Development </a:t>
            </a:r>
            <a:r>
              <a:rPr lang="en-AU" sz="2800" dirty="0" smtClean="0"/>
              <a:t>(</a:t>
            </a:r>
            <a:r>
              <a:rPr lang="en-AU" sz="2800" dirty="0"/>
              <a:t>O</a:t>
            </a:r>
            <a:r>
              <a:rPr lang="en-AU" sz="2800" dirty="0" smtClean="0"/>
              <a:t>ctober 2013) offer thoughts on the post-2015 agenda</a:t>
            </a:r>
          </a:p>
          <a:p>
            <a:r>
              <a:rPr lang="en-AU" sz="2800" dirty="0" smtClean="0"/>
              <a:t>This presentation offers some perspectives and assessments on the data aspects of these reports </a:t>
            </a:r>
            <a:endParaRPr lang="en-A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764704"/>
            <a:ext cx="6994525" cy="652934"/>
          </a:xfrm>
        </p:spPr>
        <p:txBody>
          <a:bodyPr/>
          <a:lstStyle/>
          <a:p>
            <a:r>
              <a:rPr lang="en-AU" dirty="0" smtClean="0"/>
              <a:t>Statisticians and policy-makers need to work in partnership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275" y="2204864"/>
            <a:ext cx="6994525" cy="4248472"/>
          </a:xfrm>
        </p:spPr>
        <p:txBody>
          <a:bodyPr/>
          <a:lstStyle/>
          <a:p>
            <a:r>
              <a:rPr lang="en-AU" sz="2800" i="1" dirty="0" smtClean="0"/>
              <a:t>You can’t manage what you can’t measure</a:t>
            </a:r>
          </a:p>
          <a:p>
            <a:r>
              <a:rPr lang="en-AU" sz="2800" dirty="0" smtClean="0"/>
              <a:t>Constructive, early engagement between official statisticians and policy-makers is critical </a:t>
            </a:r>
          </a:p>
          <a:p>
            <a:r>
              <a:rPr lang="en-AU" sz="2800" dirty="0" smtClean="0"/>
              <a:t>Official statistics provide the quality and integrity necessary to underpin measurement in the post-2015 world</a:t>
            </a:r>
          </a:p>
          <a:p>
            <a:r>
              <a:rPr lang="en-AU" sz="2800" dirty="0" smtClean="0"/>
              <a:t>A universal post-2015 agenda is crucial</a:t>
            </a:r>
            <a:endParaRPr lang="en-A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69377951"/>
              </p:ext>
            </p:extLst>
          </p:nvPr>
        </p:nvGraphicFramePr>
        <p:xfrm>
          <a:off x="1799692" y="1772816"/>
          <a:ext cx="7044444" cy="41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1691680" y="3248980"/>
            <a:ext cx="1152128" cy="12961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Goals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99892" y="3248980"/>
            <a:ext cx="1152128" cy="13321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Targets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80112" y="3248980"/>
            <a:ext cx="1296144" cy="13321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Indicators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04348" y="3248980"/>
            <a:ext cx="1188132" cy="13681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Data sets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915816" y="3645024"/>
            <a:ext cx="648072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ight Arrow 12"/>
          <p:cNvSpPr/>
          <p:nvPr/>
        </p:nvSpPr>
        <p:spPr>
          <a:xfrm>
            <a:off x="4824028" y="3429000"/>
            <a:ext cx="720080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Left Arrow 14"/>
          <p:cNvSpPr/>
          <p:nvPr/>
        </p:nvSpPr>
        <p:spPr>
          <a:xfrm>
            <a:off x="4752020" y="4041068"/>
            <a:ext cx="756084" cy="484632"/>
          </a:xfrm>
          <a:prstGeom prst="leftArrow">
            <a:avLst/>
          </a:prstGeom>
          <a:solidFill>
            <a:schemeClr val="accent2">
              <a:lumMod val="75000"/>
              <a:alpha val="27000"/>
            </a:schemeClr>
          </a:solidFill>
          <a:ln>
            <a:solidFill>
              <a:schemeClr val="accent2">
                <a:lumMod val="75000"/>
                <a:alpha val="27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Left-Right Arrow 15"/>
          <p:cNvSpPr/>
          <p:nvPr/>
        </p:nvSpPr>
        <p:spPr>
          <a:xfrm>
            <a:off x="6912260" y="3645024"/>
            <a:ext cx="756084" cy="484632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Roles – policy makers and statisticians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7200205" cy="1143000"/>
          </a:xfrm>
        </p:spPr>
        <p:txBody>
          <a:bodyPr/>
          <a:lstStyle/>
          <a:p>
            <a:r>
              <a:rPr lang="en-AU" sz="4200" dirty="0" smtClean="0"/>
              <a:t>Choosing </a:t>
            </a:r>
            <a:r>
              <a:rPr lang="en-AU" sz="4200" b="1" dirty="0" smtClean="0"/>
              <a:t>SMART</a:t>
            </a:r>
            <a:r>
              <a:rPr lang="en-AU" sz="4200" dirty="0" smtClean="0"/>
              <a:t> indicators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S</a:t>
            </a:r>
            <a:r>
              <a:rPr lang="en-AU" dirty="0" smtClean="0"/>
              <a:t>pecific</a:t>
            </a:r>
          </a:p>
          <a:p>
            <a:r>
              <a:rPr lang="en-AU" b="1" dirty="0" smtClean="0"/>
              <a:t>M</a:t>
            </a:r>
            <a:r>
              <a:rPr lang="en-AU" dirty="0" smtClean="0"/>
              <a:t>easurable</a:t>
            </a:r>
          </a:p>
          <a:p>
            <a:r>
              <a:rPr lang="en-AU" b="1" dirty="0" smtClean="0"/>
              <a:t>A</a:t>
            </a:r>
            <a:r>
              <a:rPr lang="en-AU" dirty="0" smtClean="0"/>
              <a:t>ttributable</a:t>
            </a:r>
          </a:p>
          <a:p>
            <a:r>
              <a:rPr lang="en-AU" b="1" dirty="0" smtClean="0"/>
              <a:t>R</a:t>
            </a:r>
            <a:r>
              <a:rPr lang="en-AU" dirty="0" smtClean="0"/>
              <a:t>elevant</a:t>
            </a:r>
          </a:p>
          <a:p>
            <a:r>
              <a:rPr lang="en-AU" b="1" dirty="0" smtClean="0"/>
              <a:t>T</a:t>
            </a:r>
            <a:r>
              <a:rPr lang="en-AU" dirty="0" smtClean="0"/>
              <a:t>imely</a:t>
            </a:r>
          </a:p>
          <a:p>
            <a:endParaRPr lang="en-AU" dirty="0"/>
          </a:p>
          <a:p>
            <a:pPr>
              <a:buFont typeface="Arial" pitchFamily="34" charset="0"/>
              <a:buChar char="‪"/>
            </a:pPr>
            <a:r>
              <a:rPr lang="en-AU" dirty="0" smtClean="0"/>
              <a:t>Official statisticians can offer assistance on all these dimensions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380819" cy="1143000"/>
          </a:xfrm>
        </p:spPr>
        <p:txBody>
          <a:bodyPr/>
          <a:lstStyle/>
          <a:p>
            <a:r>
              <a:rPr lang="en-AU" dirty="0" smtClean="0"/>
              <a:t>Importance of datasets and standards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275" y="1736812"/>
            <a:ext cx="6994525" cy="4389351"/>
          </a:xfrm>
        </p:spPr>
        <p:txBody>
          <a:bodyPr/>
          <a:lstStyle/>
          <a:p>
            <a:r>
              <a:rPr lang="en-AU" sz="2400" dirty="0" smtClean="0"/>
              <a:t>Indicators derived from well-constructed datasets will be of far greater value</a:t>
            </a:r>
          </a:p>
          <a:p>
            <a:pPr lvl="1"/>
            <a:r>
              <a:rPr lang="en-AU" sz="2400" dirty="0" smtClean="0"/>
              <a:t>Coherent</a:t>
            </a:r>
          </a:p>
          <a:p>
            <a:pPr lvl="1"/>
            <a:r>
              <a:rPr lang="en-AU" sz="2400" dirty="0" smtClean="0"/>
              <a:t>Consistent</a:t>
            </a:r>
          </a:p>
          <a:p>
            <a:pPr lvl="1"/>
            <a:r>
              <a:rPr lang="en-AU" sz="2400" dirty="0" smtClean="0"/>
              <a:t>Comparable</a:t>
            </a:r>
          </a:p>
          <a:p>
            <a:pPr lvl="1"/>
            <a:r>
              <a:rPr lang="en-AU" sz="2400" dirty="0" smtClean="0"/>
              <a:t>Able to be disaggregated</a:t>
            </a:r>
          </a:p>
          <a:p>
            <a:r>
              <a:rPr lang="en-AU" sz="2400" dirty="0" smtClean="0"/>
              <a:t>Use of international frameworks and classifications is fundamental</a:t>
            </a:r>
          </a:p>
          <a:p>
            <a:pPr lvl="1"/>
            <a:r>
              <a:rPr lang="en-AU" sz="2400" dirty="0" smtClean="0"/>
              <a:t>Welcome support for SEEA in HLP</a:t>
            </a:r>
          </a:p>
          <a:p>
            <a:pPr lvl="1"/>
            <a:r>
              <a:rPr lang="en-AU" sz="2400" dirty="0" smtClean="0"/>
              <a:t>However, new developments will be needed, particularly in social and governance areas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state of statistics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Four dimensions of sustainable development</a:t>
            </a:r>
          </a:p>
          <a:p>
            <a:r>
              <a:rPr lang="en-AU" sz="2400" dirty="0" smtClean="0"/>
              <a:t>The targets in the HLP and SDSN reports can be mapped to each dimension statistically:</a:t>
            </a:r>
            <a:endParaRPr lang="en-AU" sz="2400" dirty="0" smtClean="0"/>
          </a:p>
          <a:p>
            <a:pPr lvl="1"/>
            <a:r>
              <a:rPr lang="en-AU" sz="2400" dirty="0" smtClean="0"/>
              <a:t>Economic </a:t>
            </a:r>
            <a:r>
              <a:rPr lang="en-AU" sz="2400" dirty="0" smtClean="0"/>
              <a:t>statistics – </a:t>
            </a:r>
            <a:r>
              <a:rPr lang="en-AU" sz="2400" dirty="0" smtClean="0"/>
              <a:t>GOLD</a:t>
            </a:r>
          </a:p>
          <a:p>
            <a:pPr lvl="1"/>
            <a:r>
              <a:rPr lang="en-AU" sz="2400" dirty="0" smtClean="0"/>
              <a:t>Social </a:t>
            </a:r>
            <a:r>
              <a:rPr lang="en-AU" sz="2400" dirty="0" smtClean="0"/>
              <a:t>statistics – </a:t>
            </a:r>
            <a:r>
              <a:rPr lang="en-AU" sz="2400" dirty="0" smtClean="0"/>
              <a:t>SILVER</a:t>
            </a:r>
          </a:p>
          <a:p>
            <a:pPr lvl="1"/>
            <a:r>
              <a:rPr lang="en-AU" sz="2400" dirty="0" smtClean="0"/>
              <a:t>Environment </a:t>
            </a:r>
            <a:r>
              <a:rPr lang="en-AU" sz="2400" dirty="0" smtClean="0"/>
              <a:t>statistics – </a:t>
            </a:r>
            <a:r>
              <a:rPr lang="en-AU" sz="2400" dirty="0" smtClean="0"/>
              <a:t>BRONZE</a:t>
            </a:r>
          </a:p>
          <a:p>
            <a:pPr lvl="1"/>
            <a:r>
              <a:rPr lang="en-AU" sz="2400" dirty="0" smtClean="0"/>
              <a:t>Governance </a:t>
            </a:r>
            <a:r>
              <a:rPr lang="en-AU" sz="2400" dirty="0" smtClean="0"/>
              <a:t>statistics – TIN</a:t>
            </a:r>
          </a:p>
          <a:p>
            <a:r>
              <a:rPr lang="en-AU" sz="2400" dirty="0" smtClean="0"/>
              <a:t>Significant </a:t>
            </a:r>
            <a:r>
              <a:rPr lang="en-AU" sz="2400" dirty="0" smtClean="0"/>
              <a:t>work would be required to provide the full-range of statistics in the HLP </a:t>
            </a:r>
            <a:r>
              <a:rPr lang="en-AU" sz="2400" dirty="0" smtClean="0"/>
              <a:t>and SDSN reports, </a:t>
            </a:r>
            <a:r>
              <a:rPr lang="en-AU" sz="2400" dirty="0" smtClean="0"/>
              <a:t>even for countries with well-developed statistical systems</a:t>
            </a:r>
            <a:endParaRPr lang="en-A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quick assessment of the HLP report for Australia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7" y="1700808"/>
            <a:ext cx="7211144" cy="4425355"/>
          </a:xfrm>
        </p:spPr>
        <p:txBody>
          <a:bodyPr/>
          <a:lstStyle/>
          <a:p>
            <a:r>
              <a:rPr lang="en-AU" sz="2400" dirty="0" smtClean="0"/>
              <a:t>54 ‘illustrative’ </a:t>
            </a:r>
            <a:r>
              <a:rPr lang="en-AU" sz="2400" dirty="0" smtClean="0"/>
              <a:t>targets</a:t>
            </a:r>
          </a:p>
          <a:p>
            <a:pPr lvl="1"/>
            <a:r>
              <a:rPr lang="en-AU" sz="2000" dirty="0" smtClean="0"/>
              <a:t>Category </a:t>
            </a:r>
            <a:r>
              <a:rPr lang="en-AU" sz="2000" dirty="0" smtClean="0"/>
              <a:t>A – Doable – 11 </a:t>
            </a:r>
            <a:r>
              <a:rPr lang="en-AU" sz="2000" dirty="0" smtClean="0"/>
              <a:t>targets (eg decrease the maternal mortality ratio)</a:t>
            </a:r>
          </a:p>
          <a:p>
            <a:pPr lvl="1"/>
            <a:r>
              <a:rPr lang="en-AU" sz="2000" dirty="0" smtClean="0"/>
              <a:t>Category </a:t>
            </a:r>
            <a:r>
              <a:rPr lang="en-AU" sz="2000" dirty="0" smtClean="0"/>
              <a:t>B – Doable with a bit of effort – 18 </a:t>
            </a:r>
            <a:r>
              <a:rPr lang="en-AU" sz="2000" dirty="0" smtClean="0"/>
              <a:t>targets (eg improve soil quality, reduce soil erosion and combat desertification)</a:t>
            </a:r>
          </a:p>
          <a:p>
            <a:pPr lvl="1"/>
            <a:r>
              <a:rPr lang="en-AU" sz="2000" dirty="0" smtClean="0"/>
              <a:t>Category </a:t>
            </a:r>
            <a:r>
              <a:rPr lang="en-AU" sz="2000" dirty="0" smtClean="0"/>
              <a:t>C – A fair way off – 25 </a:t>
            </a:r>
            <a:r>
              <a:rPr lang="en-AU" sz="2000" dirty="0" smtClean="0"/>
              <a:t>targets (eg increase sustainability in government procurements)</a:t>
            </a:r>
            <a:endParaRPr lang="en-AU" sz="2000" dirty="0" smtClean="0"/>
          </a:p>
          <a:p>
            <a:endParaRPr lang="en-AU" sz="2400" dirty="0"/>
          </a:p>
          <a:p>
            <a:pPr>
              <a:buFont typeface="Arial" pitchFamily="34" charset="0"/>
              <a:buChar char="‪"/>
            </a:pPr>
            <a:r>
              <a:rPr lang="en-AU" sz="2400" dirty="0" smtClean="0"/>
              <a:t>The illustrative targets proposed by the HLP report are extremely ambitious from a statistical </a:t>
            </a:r>
            <a:r>
              <a:rPr lang="en-AU" sz="2400" dirty="0" smtClean="0"/>
              <a:t>perspective</a:t>
            </a:r>
          </a:p>
          <a:p>
            <a:pPr>
              <a:buFont typeface="Arial" pitchFamily="34" charset="0"/>
              <a:buChar char="‪"/>
            </a:pPr>
            <a:endParaRPr lang="en-AU" sz="1000" dirty="0" smtClean="0"/>
          </a:p>
          <a:p>
            <a:pPr>
              <a:buFont typeface="Arial" pitchFamily="34" charset="0"/>
              <a:buChar char="‪"/>
            </a:pPr>
            <a:r>
              <a:rPr lang="en-AU" sz="2400" dirty="0" smtClean="0"/>
              <a:t>The SDSN report is similarly ambitious</a:t>
            </a:r>
            <a:endParaRPr lang="en-A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596337" cy="828092"/>
          </a:xfrm>
        </p:spPr>
        <p:txBody>
          <a:bodyPr/>
          <a:lstStyle/>
          <a:p>
            <a:r>
              <a:rPr lang="en-AU" dirty="0" smtClean="0"/>
              <a:t>A </a:t>
            </a:r>
            <a:r>
              <a:rPr lang="en-AU" dirty="0" smtClean="0"/>
              <a:t>data </a:t>
            </a:r>
            <a:r>
              <a:rPr lang="en-AU" dirty="0" smtClean="0"/>
              <a:t>revolution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7" y="908720"/>
            <a:ext cx="7380820" cy="5436604"/>
          </a:xfrm>
        </p:spPr>
        <p:txBody>
          <a:bodyPr/>
          <a:lstStyle/>
          <a:p>
            <a:r>
              <a:rPr lang="en-AU" sz="2400" dirty="0" smtClean="0"/>
              <a:t>Strongly supported</a:t>
            </a:r>
          </a:p>
          <a:p>
            <a:r>
              <a:rPr lang="en-AU" sz="2400" dirty="0" smtClean="0"/>
              <a:t>BUT</a:t>
            </a:r>
          </a:p>
          <a:p>
            <a:pPr lvl="1"/>
            <a:r>
              <a:rPr lang="en-AU" sz="2200" dirty="0" smtClean="0"/>
              <a:t>Must involve official statisticians and be led by the United Nations Statistical Commission (Rio +20 </a:t>
            </a:r>
            <a:r>
              <a:rPr lang="en-AU" sz="2200" dirty="0" err="1" smtClean="0"/>
              <a:t>para</a:t>
            </a:r>
            <a:r>
              <a:rPr lang="en-AU" sz="2200" dirty="0" smtClean="0"/>
              <a:t> 38 provides a mandate)</a:t>
            </a:r>
          </a:p>
          <a:p>
            <a:pPr lvl="1"/>
            <a:r>
              <a:rPr lang="en-AU" sz="2200" dirty="0" smtClean="0"/>
              <a:t>Will need resources</a:t>
            </a:r>
          </a:p>
          <a:p>
            <a:pPr lvl="1"/>
            <a:r>
              <a:rPr lang="en-AU" sz="2200" dirty="0" smtClean="0"/>
              <a:t>Will require significantly enhanced capability</a:t>
            </a:r>
          </a:p>
          <a:p>
            <a:pPr lvl="1"/>
            <a:r>
              <a:rPr lang="en-AU" sz="2200" dirty="0" smtClean="0"/>
              <a:t>Will not occur instantly – implications for baselines</a:t>
            </a:r>
          </a:p>
          <a:p>
            <a:pPr lvl="1"/>
            <a:r>
              <a:rPr lang="en-AU" sz="2200" dirty="0" smtClean="0"/>
              <a:t>Needs to be supported by investment in the development of concepts, measurement frameworks and standards</a:t>
            </a:r>
          </a:p>
          <a:p>
            <a:pPr lvl="1"/>
            <a:r>
              <a:rPr lang="en-AU" sz="2200" dirty="0" smtClean="0"/>
              <a:t>Will require focussed efforts</a:t>
            </a:r>
          </a:p>
          <a:p>
            <a:pPr lvl="1"/>
            <a:r>
              <a:rPr lang="en-AU" sz="2200" dirty="0" smtClean="0"/>
              <a:t>Needs to be aligned with national circumstances and requirements</a:t>
            </a:r>
          </a:p>
          <a:p>
            <a:pPr lvl="1"/>
            <a:r>
              <a:rPr lang="en-AU" sz="2200" dirty="0" smtClean="0"/>
              <a:t>Must be coordinated across development partners</a:t>
            </a:r>
            <a:endParaRPr lang="en-AU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BS Circles (P)">
  <a:themeElements>
    <a:clrScheme name="ABS Circles (P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S Circles (P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S Circles (P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Circles (P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Circles (P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Circles (P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Circles (P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Circles (P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 Domains 2</Template>
  <TotalTime>543</TotalTime>
  <Words>871</Words>
  <Application>Microsoft Office PowerPoint</Application>
  <PresentationFormat>On-screen Show (4:3)</PresentationFormat>
  <Paragraphs>103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ABS Circles (P)</vt:lpstr>
      <vt:lpstr>Examining data needs -- perspectives and assessments</vt:lpstr>
      <vt:lpstr>Introduction</vt:lpstr>
      <vt:lpstr>Statisticians and policy-makers need to work in partnership</vt:lpstr>
      <vt:lpstr>Roles – policy makers and statisticians</vt:lpstr>
      <vt:lpstr>Choosing SMART indicators</vt:lpstr>
      <vt:lpstr>Importance of datasets and standards</vt:lpstr>
      <vt:lpstr>The state of statistics</vt:lpstr>
      <vt:lpstr>A quick assessment of the HLP report for Australia</vt:lpstr>
      <vt:lpstr>A data revolution</vt:lpstr>
      <vt:lpstr>Big data – a silver bullet?</vt:lpstr>
      <vt:lpstr>Frameworks for measuring progress and sustainability</vt:lpstr>
      <vt:lpstr>Statistics as a development target?</vt:lpstr>
      <vt:lpstr>The last word</vt:lpstr>
    </vt:vector>
  </TitlesOfParts>
  <Company>ABS PCSoft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Devising an environment where innovation can flourish</dc:title>
  <dc:creator>Peter Harper</dc:creator>
  <cp:lastModifiedBy>Peter W Harper</cp:lastModifiedBy>
  <cp:revision>52</cp:revision>
  <cp:lastPrinted>2013-12-17T02:26:20Z</cp:lastPrinted>
  <dcterms:created xsi:type="dcterms:W3CDTF">2010-06-29T11:43:21Z</dcterms:created>
  <dcterms:modified xsi:type="dcterms:W3CDTF">2013-12-17T02:51:36Z</dcterms:modified>
</cp:coreProperties>
</file>